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050" y="1907083"/>
            <a:ext cx="2247900" cy="266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95437" y="2364283"/>
            <a:ext cx="9001125" cy="1401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520"/>
              </a:lnSpc>
            </a:pPr>
            <a:r>
              <a:rPr b="1" sz="4800" i="0" u="none">
                <a:solidFill>
                  <a:srgbClr val="FFFFFF"/>
                </a:solidFill>
                <a:latin typeface="Playfair Display"/>
              </a:rPr>
              <a:t>3 Noticias Clave de Economía Internacional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994844"/>
            <a:ext cx="7143750" cy="6703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b="0" sz="1650" i="0" u="none">
                <a:solidFill>
                  <a:srgbClr val="94A3B8"/>
                </a:solidFill>
                <a:latin typeface="Plus Jakarta Sans"/>
              </a:rPr>
              <a:t>Un análisis conciso sobre las fuerzas comerciales, tecnológicas y energéticas que están reconfigurando los mercados globales.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1444972"/>
            <a:ext cx="5540692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38BDF8"/>
                </a:solidFill>
                <a:latin typeface="Playfair Display"/>
              </a:rPr>
              <a:t>Tensiones Comerciales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2216497"/>
            <a:ext cx="5540692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100" i="0" u="none">
                <a:solidFill>
                  <a:srgbClr val="F8FAFC"/>
                </a:solidFill>
                <a:latin typeface="Plus Jakarta Sans"/>
              </a:rPr>
              <a:t>El comercio global frena su dinamismo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2702272"/>
            <a:ext cx="5276850" cy="109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CBD5E1"/>
                </a:solidFill>
                <a:latin typeface="Plus Jakarta Sans"/>
              </a:rPr>
              <a:t>Las nuevas barreras arancelarias y restricciones comerciales están desacelerando los flujos de exportación mundiales. Tras un crecimiento resiliente, la expansión del comercio global experimenta una desaceleración hacia un ritmo del 2,2%.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3951833"/>
            <a:ext cx="5276850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CBD5E1"/>
                </a:solidFill>
                <a:latin typeface="Plus Jakarta Sans"/>
              </a:rPr>
              <a:t>Las cadenas de suministro globales continúan reorganizándose hacia esquemas regionales para mitigar costos de transporte e incertidumbre regulatoria.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5174753"/>
            <a:ext cx="133350" cy="133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2500" y="5155703"/>
            <a:ext cx="2257425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050" i="0" u="none">
                <a:solidFill>
                  <a:srgbClr val="38BDF8"/>
                </a:solidFill>
                <a:latin typeface="Plus Jakarta Sans SemiBold"/>
              </a:rPr>
              <a:t>Fuente: Informe ONU / DESA (2026)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1582191"/>
            <a:ext cx="5540692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38BDF8"/>
                </a:solidFill>
                <a:latin typeface="Playfair Display"/>
              </a:rPr>
              <a:t>Revolución Tecnológica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2353716"/>
            <a:ext cx="5540692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100" i="0" u="none">
                <a:solidFill>
                  <a:srgbClr val="F8FAFC"/>
                </a:solidFill>
                <a:latin typeface="Plus Jakarta Sans"/>
              </a:rPr>
              <a:t>IA impulsa la productividad mundial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2839491"/>
            <a:ext cx="5276850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CBD5E1"/>
                </a:solidFill>
                <a:latin typeface="Plus Jakarta Sans"/>
              </a:rPr>
              <a:t>El impulso inversor en infraestructura para Inteligencia Artificial se consolida como el principal motor de aceleración del PIB en las economías desarrolladas y de tecnología avanzada.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3814762"/>
            <a:ext cx="5276850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CBD5E1"/>
                </a:solidFill>
                <a:latin typeface="Plus Jakarta Sans"/>
              </a:rPr>
              <a:t>La adopción masiva de herramientas inteligentes compensa parcialmente la rigidez inflacionaria global y transforma la competitividad de los servicios financieros e industriales.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5037683"/>
            <a:ext cx="133350" cy="133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2500" y="5018633"/>
            <a:ext cx="2800350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050" i="0" u="none">
                <a:solidFill>
                  <a:srgbClr val="38BDF8"/>
                </a:solidFill>
                <a:latin typeface="Plus Jakarta Sans SemiBold"/>
              </a:rPr>
              <a:t>Fuente: Fondo Monetario Internacional (FMI)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1444972"/>
            <a:ext cx="5540692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38BDF8"/>
                </a:solidFill>
                <a:latin typeface="Playfair Display"/>
              </a:rPr>
              <a:t>Mercados Energéticos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2216497"/>
            <a:ext cx="5540692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100" i="0" u="none">
                <a:solidFill>
                  <a:srgbClr val="F8FAFC"/>
                </a:solidFill>
                <a:latin typeface="Plus Jakarta Sans"/>
              </a:rPr>
              <a:t>Volatilidad por riesgos geopolíticos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2702272"/>
            <a:ext cx="5276850" cy="109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CBD5E1"/>
                </a:solidFill>
                <a:latin typeface="Plus Jakarta Sans"/>
              </a:rPr>
              <a:t>Los conflictos persistentes en regiones estratégicas de Medio Oriente mantienen bajo presión los precios del crudo y del gas natural, generando episodios recurrentes de volatilidad en las materias primas.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3951833"/>
            <a:ext cx="5276850" cy="8228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CBD5E1"/>
                </a:solidFill>
                <a:latin typeface="Plus Jakarta Sans"/>
              </a:rPr>
              <a:t>Las autoridades monetarias vigilan de cerca los precios de la energía para evitar un repunte en los índices inflacionarios y sostener el ritmo de relajación de tasas.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5174753"/>
            <a:ext cx="133350" cy="133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2500" y="5155703"/>
            <a:ext cx="3286125" cy="1714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050" i="0" u="none">
                <a:solidFill>
                  <a:srgbClr val="38BDF8"/>
                </a:solidFill>
                <a:latin typeface="Plus Jakarta Sans SemiBold"/>
              </a:rPr>
              <a:t>Fuente: Banco Mundial (Global Economic Prospects)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543175"/>
            <a:ext cx="3486150" cy="25431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2925" y="2543175"/>
            <a:ext cx="3486150" cy="25431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825" y="2543175"/>
            <a:ext cx="3486150" cy="2543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5350" y="3476625"/>
            <a:ext cx="3000375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F8FAFC"/>
                </a:solidFill>
                <a:latin typeface="Plus Jakarta Sans"/>
              </a:rPr>
              <a:t>Comercio Fragmentado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5350" y="3857625"/>
            <a:ext cx="285750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Plus Jakarta Sans"/>
              </a:rPr>
              <a:t>Las alianzas bilaterales y el "nearshoring" ganan prioridad sobre los acuerdos globales tradicionales.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7250" y="3476625"/>
            <a:ext cx="3000375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F8FAFC"/>
                </a:solidFill>
                <a:latin typeface="Plus Jakarta Sans"/>
              </a:rPr>
              <a:t>Inversión Selectiva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7250" y="3857625"/>
            <a:ext cx="285750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Plus Jakarta Sans"/>
              </a:rPr>
              <a:t>El capital global se concentra fuertemente en tecnología, centros de datos y transición energética.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39150" y="3476625"/>
            <a:ext cx="3000375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F8FAFC"/>
                </a:solidFill>
                <a:latin typeface="Plus Jakarta Sans"/>
              </a:rPr>
              <a:t>Prudencia Fiscal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39150" y="3857625"/>
            <a:ext cx="28575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Plus Jakarta Sans"/>
              </a:rPr>
              <a:t>Los bancos centrales mantienen flexibilidad ante choques de oferta y fluctuaciones imprevistas en los commoditites.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2914650"/>
            <a:ext cx="428625" cy="3429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7250" y="2914650"/>
            <a:ext cx="342900" cy="3429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9150" y="2914650"/>
            <a:ext cx="342900" cy="3429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81025" y="581025"/>
            <a:ext cx="1158144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38BDF8"/>
                </a:solidFill>
                <a:latin typeface="Playfair Display"/>
              </a:rPr>
              <a:t>Implicaciones Clave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62125" y="2642294"/>
            <a:ext cx="8667750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62125" y="3427065"/>
            <a:ext cx="8667750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762125" y="3417540"/>
            <a:ext cx="86677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762125" y="3417540"/>
            <a:ext cx="86677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762125" y="4202310"/>
            <a:ext cx="86677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762125" y="4202310"/>
            <a:ext cx="86677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125" y="2791717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57500" y="2785169"/>
            <a:ext cx="757237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CBD5E1"/>
                </a:solidFill>
                <a:latin typeface="Plus Jakarta Sans"/>
              </a:rPr>
              <a:t>https://www.edc.ca/content/dam/edc/en/industry/consumer-goods/how-tariffs-work-for-business-ahero-m.png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7500" y="3030884"/>
            <a:ext cx="75723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CBD5E1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www.edc.ca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125" y="3576488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57500" y="3569940"/>
            <a:ext cx="757237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CBD5E1"/>
                </a:solidFill>
                <a:latin typeface="Plus Jakarta Sans"/>
              </a:rPr>
              <a:t>https://www.stlouisfed.org/-/media/project/frbstl/stlouisfed/blog/2026/ote/jan/blogimage_aiandgdp_fig4_011226.png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7500" y="3815655"/>
            <a:ext cx="75723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CBD5E1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www.stlouisfed.org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125" y="4361259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857500" y="4354710"/>
            <a:ext cx="7572375" cy="19809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b="0" sz="975" i="0" u="none">
                <a:solidFill>
                  <a:srgbClr val="CBD5E1"/>
                </a:solidFill>
                <a:latin typeface="Plus Jakarta Sans"/>
              </a:rPr>
              <a:t>https://static.majalla.com/styles/1200xauto/public/2025-12/201091.jpeg?VersionId=NjpT4Sq6wT6iDT6.o0nYv3UG.BDmiUqK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57500" y="4600426"/>
            <a:ext cx="7572375" cy="2437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b="0" sz="1200" i="0" u="none">
                <a:solidFill>
                  <a:srgbClr val="CBD5E1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en.majalla.com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025" y="581025"/>
            <a:ext cx="1158144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38BDF8"/>
                </a:solidFill>
                <a:latin typeface="Playfair Display"/>
              </a:rPr>
              <a:t>Image Sources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