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126831" y="2349400"/>
            <a:ext cx="1938337" cy="257175"/>
          </a:xfrm>
          <a:prstGeom prst="rect">
            <a:avLst/>
          </a:prstGeom>
        </p:spPr>
      </p:pic>
      <p:sp>
        <p:nvSpPr>
          <p:cNvPr id="4" name="TextBox 3"/>
          <p:cNvSpPr txBox="1"/>
          <p:nvPr/>
        </p:nvSpPr>
        <p:spPr>
          <a:xfrm>
            <a:off x="880348" y="2797075"/>
            <a:ext cx="10431303" cy="635198"/>
          </a:xfrm>
          <a:prstGeom prst="rect">
            <a:avLst/>
          </a:prstGeom>
          <a:noFill/>
        </p:spPr>
        <p:txBody>
          <a:bodyPr wrap="square" lIns="0" rIns="0" tIns="0" bIns="0" anchor="t">
            <a:spAutoFit/>
          </a:bodyPr>
          <a:lstStyle/>
          <a:p>
            <a:pPr algn="ctr">
              <a:lnSpc>
                <a:spcPts val="5002"/>
              </a:lnSpc>
            </a:pPr>
            <a:r>
              <a:rPr b="1" sz="4350" i="0" u="none">
                <a:solidFill>
                  <a:srgbClr val="FFFFFF"/>
                </a:solidFill>
                <a:latin typeface="Playfair Display"/>
              </a:rPr>
              <a:t>Noticias Clave de la Política Venezolana</a:t>
            </a:r>
          </a:p>
        </p:txBody>
      </p:sp>
      <p:sp>
        <p:nvSpPr>
          <p:cNvPr id="5" name="TextBox 4"/>
          <p:cNvSpPr txBox="1"/>
          <p:nvPr/>
        </p:nvSpPr>
        <p:spPr>
          <a:xfrm>
            <a:off x="2190750" y="3622774"/>
            <a:ext cx="7810500" cy="600075"/>
          </a:xfrm>
          <a:prstGeom prst="rect">
            <a:avLst/>
          </a:prstGeom>
          <a:noFill/>
        </p:spPr>
        <p:txBody>
          <a:bodyPr wrap="square" lIns="0" rIns="0" tIns="0" bIns="0" anchor="t">
            <a:spAutoFit/>
          </a:bodyPr>
          <a:lstStyle/>
          <a:p>
            <a:pPr algn="ctr">
              <a:lnSpc>
                <a:spcPts val="2362"/>
              </a:lnSpc>
            </a:pPr>
            <a:r>
              <a:rPr b="0" sz="1575" i="0" u="none">
                <a:solidFill>
                  <a:srgbClr val="94A3B8"/>
                </a:solidFill>
                <a:latin typeface="Plus Jakarta Sans"/>
              </a:rPr>
              <a:t>Un resumen analítico sobre los recientes acontecimientos legislativos, internacionales y judiciales que moldean la realidad del país.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1171575"/>
            <a:ext cx="11029950" cy="4065091"/>
          </a:xfrm>
          <a:prstGeom prst="rect">
            <a:avLst/>
          </a:prstGeom>
        </p:spPr>
      </p:pic>
      <p:pic>
        <p:nvPicPr>
          <p:cNvPr id="4" name="Picture 3" descr="image.png"/>
          <p:cNvPicPr>
            <a:picLocks noChangeAspect="1"/>
          </p:cNvPicPr>
          <p:nvPr/>
        </p:nvPicPr>
        <p:blipFill>
          <a:blip r:embed="rId4"/>
          <a:stretch>
            <a:fillRect/>
          </a:stretch>
        </p:blipFill>
        <p:spPr>
          <a:xfrm>
            <a:off x="895350" y="2769691"/>
            <a:ext cx="10401300" cy="2190750"/>
          </a:xfrm>
          <a:prstGeom prst="rect">
            <a:avLst/>
          </a:prstGeom>
        </p:spPr>
      </p:pic>
      <p:sp>
        <p:nvSpPr>
          <p:cNvPr id="5" name="TextBox 4"/>
          <p:cNvSpPr txBox="1"/>
          <p:nvPr/>
        </p:nvSpPr>
        <p:spPr>
          <a:xfrm>
            <a:off x="895350" y="1885950"/>
            <a:ext cx="10401300" cy="731341"/>
          </a:xfrm>
          <a:prstGeom prst="rect">
            <a:avLst/>
          </a:prstGeom>
          <a:noFill/>
        </p:spPr>
        <p:txBody>
          <a:bodyPr wrap="square" lIns="0" rIns="0" tIns="0" bIns="0" anchor="t">
            <a:spAutoFit/>
          </a:bodyPr>
          <a:lstStyle/>
          <a:p>
            <a:pPr algn="l">
              <a:lnSpc>
                <a:spcPts val="1920"/>
              </a:lnSpc>
            </a:pPr>
            <a:r>
              <a:rPr b="0" sz="1200" i="0" u="none">
                <a:solidFill>
                  <a:srgbClr val="CBD5E1"/>
                </a:solidFill>
                <a:latin typeface="Plus Jakarta Sans"/>
              </a:rPr>
              <a:t>La Asamblea Nacional ha aprobado marcos de negociación y acuerdos energéticos para la participación de empresas internacionales en la Faja Petrolífera del Orinoco y proyectos de infraestructura. Los sectores parlamentarios afirman que estas medidas buscan atraer inversiones multimillonarias y reactivar la economía nacional.</a:t>
            </a:r>
          </a:p>
        </p:txBody>
      </p:sp>
      <p:sp>
        <p:nvSpPr>
          <p:cNvPr id="6" name="TextBox 5"/>
          <p:cNvSpPr txBox="1"/>
          <p:nvPr/>
        </p:nvSpPr>
        <p:spPr>
          <a:xfrm>
            <a:off x="895350" y="1452562"/>
            <a:ext cx="4890611" cy="276225"/>
          </a:xfrm>
          <a:prstGeom prst="rect">
            <a:avLst/>
          </a:prstGeom>
          <a:noFill/>
        </p:spPr>
        <p:txBody>
          <a:bodyPr wrap="square" lIns="0" rIns="0" tIns="0" bIns="0" anchor="t">
            <a:spAutoFit/>
          </a:bodyPr>
          <a:lstStyle/>
          <a:p>
            <a:pPr algn="l"/>
            <a:r>
              <a:rPr b="1" sz="1725" i="0" u="none">
                <a:solidFill>
                  <a:srgbClr val="F8FAFC"/>
                </a:solidFill>
                <a:latin typeface="Plus Jakarta Sans"/>
              </a:rPr>
              <a:t>Respaldan acuerdos energéticos bilaterales</a:t>
            </a:r>
          </a:p>
        </p:txBody>
      </p:sp>
      <p:pic>
        <p:nvPicPr>
          <p:cNvPr id="7" name="Picture 6" descr="image.png"/>
          <p:cNvPicPr>
            <a:picLocks noChangeAspect="1"/>
          </p:cNvPicPr>
          <p:nvPr/>
        </p:nvPicPr>
        <p:blipFill>
          <a:blip r:embed="rId5"/>
          <a:stretch>
            <a:fillRect/>
          </a:stretch>
        </p:blipFill>
        <p:spPr>
          <a:xfrm>
            <a:off x="904875" y="2779216"/>
            <a:ext cx="10382250" cy="2171700"/>
          </a:xfrm>
          <a:prstGeom prst="rect">
            <a:avLst/>
          </a:prstGeom>
        </p:spPr>
      </p:pic>
      <p:pic>
        <p:nvPicPr>
          <p:cNvPr id="8" name="Picture 7" descr="image.png"/>
          <p:cNvPicPr>
            <a:picLocks noChangeAspect="1"/>
          </p:cNvPicPr>
          <p:nvPr/>
        </p:nvPicPr>
        <p:blipFill>
          <a:blip r:embed="rId6"/>
          <a:stretch>
            <a:fillRect/>
          </a:stretch>
        </p:blipFill>
        <p:spPr>
          <a:xfrm>
            <a:off x="8477250" y="1528762"/>
            <a:ext cx="123825" cy="123825"/>
          </a:xfrm>
          <a:prstGeom prst="rect">
            <a:avLst/>
          </a:prstGeom>
        </p:spPr>
      </p:pic>
      <p:sp>
        <p:nvSpPr>
          <p:cNvPr id="9" name="TextBox 8"/>
          <p:cNvSpPr txBox="1"/>
          <p:nvPr/>
        </p:nvSpPr>
        <p:spPr>
          <a:xfrm>
            <a:off x="8677275" y="1514475"/>
            <a:ext cx="2476500" cy="152400"/>
          </a:xfrm>
          <a:prstGeom prst="rect">
            <a:avLst/>
          </a:prstGeom>
          <a:noFill/>
        </p:spPr>
        <p:txBody>
          <a:bodyPr wrap="square" lIns="0" rIns="0" tIns="0" bIns="0" anchor="t">
            <a:spAutoFit/>
          </a:bodyPr>
          <a:lstStyle/>
          <a:p>
            <a:pPr algn="l"/>
            <a:r>
              <a:rPr b="0" sz="975" i="0" u="none">
                <a:solidFill>
                  <a:srgbClr val="38BDF8"/>
                </a:solidFill>
                <a:latin typeface="Plus Jakarta Sans SemiBold"/>
              </a:rPr>
              <a:t>Fuente: Asamblea Nacional de Venezuela</a:t>
            </a:r>
          </a:p>
        </p:txBody>
      </p:sp>
      <p:sp>
        <p:nvSpPr>
          <p:cNvPr id="10" name="TextBox 9"/>
          <p:cNvSpPr txBox="1"/>
          <p:nvPr/>
        </p:nvSpPr>
        <p:spPr>
          <a:xfrm>
            <a:off x="581025" y="485775"/>
            <a:ext cx="11581447" cy="457200"/>
          </a:xfrm>
          <a:prstGeom prst="rect">
            <a:avLst/>
          </a:prstGeom>
          <a:noFill/>
        </p:spPr>
        <p:txBody>
          <a:bodyPr wrap="square" lIns="0" rIns="0" tIns="0" bIns="0" anchor="t">
            <a:spAutoFit/>
          </a:bodyPr>
          <a:lstStyle/>
          <a:p>
            <a:pPr algn="l"/>
            <a:r>
              <a:rPr b="1" sz="2700" i="0" u="none">
                <a:solidFill>
                  <a:srgbClr val="38BDF8"/>
                </a:solidFill>
                <a:latin typeface="Playfair Display"/>
              </a:rPr>
              <a:t>1. Convenios Energéticos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1171575"/>
            <a:ext cx="11029950" cy="4065091"/>
          </a:xfrm>
          <a:prstGeom prst="rect">
            <a:avLst/>
          </a:prstGeom>
        </p:spPr>
      </p:pic>
      <p:pic>
        <p:nvPicPr>
          <p:cNvPr id="4" name="Picture 3" descr="image.png"/>
          <p:cNvPicPr>
            <a:picLocks noChangeAspect="1"/>
          </p:cNvPicPr>
          <p:nvPr/>
        </p:nvPicPr>
        <p:blipFill>
          <a:blip r:embed="rId4"/>
          <a:stretch>
            <a:fillRect/>
          </a:stretch>
        </p:blipFill>
        <p:spPr>
          <a:xfrm>
            <a:off x="895350" y="2769691"/>
            <a:ext cx="10401300" cy="2190750"/>
          </a:xfrm>
          <a:prstGeom prst="rect">
            <a:avLst/>
          </a:prstGeom>
        </p:spPr>
      </p:pic>
      <p:sp>
        <p:nvSpPr>
          <p:cNvPr id="5" name="TextBox 4"/>
          <p:cNvSpPr txBox="1"/>
          <p:nvPr/>
        </p:nvSpPr>
        <p:spPr>
          <a:xfrm>
            <a:off x="895350" y="1885950"/>
            <a:ext cx="10401300" cy="731341"/>
          </a:xfrm>
          <a:prstGeom prst="rect">
            <a:avLst/>
          </a:prstGeom>
          <a:noFill/>
        </p:spPr>
        <p:txBody>
          <a:bodyPr wrap="square" lIns="0" rIns="0" tIns="0" bIns="0" anchor="t">
            <a:spAutoFit/>
          </a:bodyPr>
          <a:lstStyle/>
          <a:p>
            <a:pPr algn="l">
              <a:lnSpc>
                <a:spcPts val="1920"/>
              </a:lnSpc>
            </a:pPr>
            <a:r>
              <a:rPr b="0" sz="1200" i="0" u="none">
                <a:solidFill>
                  <a:srgbClr val="CBD5E1"/>
                </a:solidFill>
                <a:latin typeface="Plus Jakarta Sans"/>
              </a:rPr>
              <a:t>Líderes políticos y sectores sociales debaten propuestas dirigidas a la reestructuración de los órganos de la magistratura y la aplicación de la Ley de Amnistía. La agenda institucional prioriza la revisión de procesos a detenidos y el fortalecimiento de las garantías constitucionales dentro del poder judicial.</a:t>
            </a:r>
          </a:p>
        </p:txBody>
      </p:sp>
      <p:sp>
        <p:nvSpPr>
          <p:cNvPr id="6" name="TextBox 5"/>
          <p:cNvSpPr txBox="1"/>
          <p:nvPr/>
        </p:nvSpPr>
        <p:spPr>
          <a:xfrm>
            <a:off x="895350" y="1452562"/>
            <a:ext cx="4430553" cy="276225"/>
          </a:xfrm>
          <a:prstGeom prst="rect">
            <a:avLst/>
          </a:prstGeom>
          <a:noFill/>
        </p:spPr>
        <p:txBody>
          <a:bodyPr wrap="square" lIns="0" rIns="0" tIns="0" bIns="0" anchor="t">
            <a:spAutoFit/>
          </a:bodyPr>
          <a:lstStyle/>
          <a:p>
            <a:pPr algn="l"/>
            <a:r>
              <a:rPr b="1" sz="1725" i="0" u="none">
                <a:solidFill>
                  <a:srgbClr val="F8FAFC"/>
                </a:solidFill>
                <a:latin typeface="Plus Jakarta Sans"/>
              </a:rPr>
              <a:t>Debates por reformas al sistema judicial</a:t>
            </a:r>
          </a:p>
        </p:txBody>
      </p:sp>
      <p:pic>
        <p:nvPicPr>
          <p:cNvPr id="7" name="Picture 6" descr="image.png"/>
          <p:cNvPicPr>
            <a:picLocks noChangeAspect="1"/>
          </p:cNvPicPr>
          <p:nvPr/>
        </p:nvPicPr>
        <p:blipFill>
          <a:blip r:embed="rId5"/>
          <a:stretch>
            <a:fillRect/>
          </a:stretch>
        </p:blipFill>
        <p:spPr>
          <a:xfrm>
            <a:off x="904875" y="2779216"/>
            <a:ext cx="10382250" cy="2171700"/>
          </a:xfrm>
          <a:prstGeom prst="rect">
            <a:avLst/>
          </a:prstGeom>
        </p:spPr>
      </p:pic>
      <p:pic>
        <p:nvPicPr>
          <p:cNvPr id="8" name="Picture 7" descr="image.png"/>
          <p:cNvPicPr>
            <a:picLocks noChangeAspect="1"/>
          </p:cNvPicPr>
          <p:nvPr/>
        </p:nvPicPr>
        <p:blipFill>
          <a:blip r:embed="rId6"/>
          <a:stretch>
            <a:fillRect/>
          </a:stretch>
        </p:blipFill>
        <p:spPr>
          <a:xfrm>
            <a:off x="8105775" y="1528762"/>
            <a:ext cx="152400" cy="123825"/>
          </a:xfrm>
          <a:prstGeom prst="rect">
            <a:avLst/>
          </a:prstGeom>
        </p:spPr>
      </p:pic>
      <p:sp>
        <p:nvSpPr>
          <p:cNvPr id="9" name="TextBox 8"/>
          <p:cNvSpPr txBox="1"/>
          <p:nvPr/>
        </p:nvSpPr>
        <p:spPr>
          <a:xfrm>
            <a:off x="8334375" y="1514475"/>
            <a:ext cx="2819400" cy="152400"/>
          </a:xfrm>
          <a:prstGeom prst="rect">
            <a:avLst/>
          </a:prstGeom>
          <a:noFill/>
        </p:spPr>
        <p:txBody>
          <a:bodyPr wrap="square" lIns="0" rIns="0" tIns="0" bIns="0" anchor="t">
            <a:spAutoFit/>
          </a:bodyPr>
          <a:lstStyle/>
          <a:p>
            <a:pPr algn="l"/>
            <a:r>
              <a:rPr b="0" sz="975" i="0" u="none">
                <a:solidFill>
                  <a:srgbClr val="38BDF8"/>
                </a:solidFill>
                <a:latin typeface="Plus Jakarta Sans SemiBold"/>
              </a:rPr>
              <a:t>Fuente: Infobae / Comunicados Institucionales</a:t>
            </a:r>
          </a:p>
        </p:txBody>
      </p:sp>
      <p:sp>
        <p:nvSpPr>
          <p:cNvPr id="10" name="TextBox 9"/>
          <p:cNvSpPr txBox="1"/>
          <p:nvPr/>
        </p:nvSpPr>
        <p:spPr>
          <a:xfrm>
            <a:off x="581025" y="485775"/>
            <a:ext cx="11581447" cy="457200"/>
          </a:xfrm>
          <a:prstGeom prst="rect">
            <a:avLst/>
          </a:prstGeom>
          <a:noFill/>
        </p:spPr>
        <p:txBody>
          <a:bodyPr wrap="square" lIns="0" rIns="0" tIns="0" bIns="0" anchor="t">
            <a:spAutoFit/>
          </a:bodyPr>
          <a:lstStyle/>
          <a:p>
            <a:pPr algn="l"/>
            <a:r>
              <a:rPr b="1" sz="2700" i="0" u="none">
                <a:solidFill>
                  <a:srgbClr val="38BDF8"/>
                </a:solidFill>
                <a:latin typeface="Playfair Display"/>
              </a:rPr>
              <a:t>2. Agenda Institucional</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1171575"/>
            <a:ext cx="11029950" cy="4065091"/>
          </a:xfrm>
          <a:prstGeom prst="rect">
            <a:avLst/>
          </a:prstGeom>
        </p:spPr>
      </p:pic>
      <p:pic>
        <p:nvPicPr>
          <p:cNvPr id="4" name="Picture 3" descr="image.png"/>
          <p:cNvPicPr>
            <a:picLocks noChangeAspect="1"/>
          </p:cNvPicPr>
          <p:nvPr/>
        </p:nvPicPr>
        <p:blipFill>
          <a:blip r:embed="rId4"/>
          <a:stretch>
            <a:fillRect/>
          </a:stretch>
        </p:blipFill>
        <p:spPr>
          <a:xfrm>
            <a:off x="895350" y="2769691"/>
            <a:ext cx="10401300" cy="2190750"/>
          </a:xfrm>
          <a:prstGeom prst="rect">
            <a:avLst/>
          </a:prstGeom>
        </p:spPr>
      </p:pic>
      <p:sp>
        <p:nvSpPr>
          <p:cNvPr id="5" name="TextBox 4"/>
          <p:cNvSpPr txBox="1"/>
          <p:nvPr/>
        </p:nvSpPr>
        <p:spPr>
          <a:xfrm>
            <a:off x="895350" y="1885950"/>
            <a:ext cx="10401300" cy="731341"/>
          </a:xfrm>
          <a:prstGeom prst="rect">
            <a:avLst/>
          </a:prstGeom>
          <a:noFill/>
        </p:spPr>
        <p:txBody>
          <a:bodyPr wrap="square" lIns="0" rIns="0" tIns="0" bIns="0" anchor="t">
            <a:spAutoFit/>
          </a:bodyPr>
          <a:lstStyle/>
          <a:p>
            <a:pPr algn="l">
              <a:lnSpc>
                <a:spcPts val="1920"/>
              </a:lnSpc>
            </a:pPr>
            <a:r>
              <a:rPr b="0" sz="1200" i="0" u="none">
                <a:solidFill>
                  <a:srgbClr val="CBD5E1"/>
                </a:solidFill>
                <a:latin typeface="Plus Jakarta Sans"/>
              </a:rPr>
              <a:t>En el ámbito judicial estadounidense, la defensa legal solicitó la desestimación de cargos bajo el argumento de inmunidad soberana de Jefe de Estado. El proceso genera debate en foros jurídicos internacionales sobre los alcances del reconocimiento diplomático y la jurisdicción extraterritorial.</a:t>
            </a:r>
          </a:p>
        </p:txBody>
      </p:sp>
      <p:sp>
        <p:nvSpPr>
          <p:cNvPr id="6" name="TextBox 5"/>
          <p:cNvSpPr txBox="1"/>
          <p:nvPr/>
        </p:nvSpPr>
        <p:spPr>
          <a:xfrm>
            <a:off x="895350" y="1452562"/>
            <a:ext cx="5510688" cy="276225"/>
          </a:xfrm>
          <a:prstGeom prst="rect">
            <a:avLst/>
          </a:prstGeom>
          <a:noFill/>
        </p:spPr>
        <p:txBody>
          <a:bodyPr wrap="square" lIns="0" rIns="0" tIns="0" bIns="0" anchor="t">
            <a:spAutoFit/>
          </a:bodyPr>
          <a:lstStyle/>
          <a:p>
            <a:pPr algn="l"/>
            <a:r>
              <a:rPr b="1" sz="1725" i="0" u="none">
                <a:solidFill>
                  <a:srgbClr val="F8FAFC"/>
                </a:solidFill>
                <a:latin typeface="Plus Jakarta Sans"/>
              </a:rPr>
              <a:t>Moción de inmunidad ante cortes internacionales</a:t>
            </a:r>
          </a:p>
        </p:txBody>
      </p:sp>
      <p:pic>
        <p:nvPicPr>
          <p:cNvPr id="7" name="Picture 6" descr="image.png"/>
          <p:cNvPicPr>
            <a:picLocks noChangeAspect="1"/>
          </p:cNvPicPr>
          <p:nvPr/>
        </p:nvPicPr>
        <p:blipFill>
          <a:blip r:embed="rId5"/>
          <a:stretch>
            <a:fillRect/>
          </a:stretch>
        </p:blipFill>
        <p:spPr>
          <a:xfrm>
            <a:off x="904875" y="2779216"/>
            <a:ext cx="10382250" cy="2171700"/>
          </a:xfrm>
          <a:prstGeom prst="rect">
            <a:avLst/>
          </a:prstGeom>
        </p:spPr>
      </p:pic>
      <p:pic>
        <p:nvPicPr>
          <p:cNvPr id="8" name="Picture 7" descr="image.png"/>
          <p:cNvPicPr>
            <a:picLocks noChangeAspect="1"/>
          </p:cNvPicPr>
          <p:nvPr/>
        </p:nvPicPr>
        <p:blipFill>
          <a:blip r:embed="rId6"/>
          <a:stretch>
            <a:fillRect/>
          </a:stretch>
        </p:blipFill>
        <p:spPr>
          <a:xfrm>
            <a:off x="8382000" y="1528762"/>
            <a:ext cx="123825" cy="123825"/>
          </a:xfrm>
          <a:prstGeom prst="rect">
            <a:avLst/>
          </a:prstGeom>
        </p:spPr>
      </p:pic>
      <p:sp>
        <p:nvSpPr>
          <p:cNvPr id="9" name="TextBox 8"/>
          <p:cNvSpPr txBox="1"/>
          <p:nvPr/>
        </p:nvSpPr>
        <p:spPr>
          <a:xfrm>
            <a:off x="8582025" y="1514475"/>
            <a:ext cx="2571750" cy="152400"/>
          </a:xfrm>
          <a:prstGeom prst="rect">
            <a:avLst/>
          </a:prstGeom>
          <a:noFill/>
        </p:spPr>
        <p:txBody>
          <a:bodyPr wrap="square" lIns="0" rIns="0" tIns="0" bIns="0" anchor="t">
            <a:spAutoFit/>
          </a:bodyPr>
          <a:lstStyle/>
          <a:p>
            <a:pPr algn="l"/>
            <a:r>
              <a:rPr b="0" sz="975" i="0" u="none">
                <a:solidFill>
                  <a:srgbClr val="38BDF8"/>
                </a:solidFill>
                <a:latin typeface="Plus Jakarta Sans SemiBold"/>
              </a:rPr>
              <a:t>Fuente: Diario El País / Tribunales de EE.UU.</a:t>
            </a:r>
          </a:p>
        </p:txBody>
      </p:sp>
      <p:sp>
        <p:nvSpPr>
          <p:cNvPr id="10" name="TextBox 9"/>
          <p:cNvSpPr txBox="1"/>
          <p:nvPr/>
        </p:nvSpPr>
        <p:spPr>
          <a:xfrm>
            <a:off x="581025" y="485775"/>
            <a:ext cx="11581447" cy="457200"/>
          </a:xfrm>
          <a:prstGeom prst="rect">
            <a:avLst/>
          </a:prstGeom>
          <a:noFill/>
        </p:spPr>
        <p:txBody>
          <a:bodyPr wrap="square" lIns="0" rIns="0" tIns="0" bIns="0" anchor="t">
            <a:spAutoFit/>
          </a:bodyPr>
          <a:lstStyle/>
          <a:p>
            <a:pPr algn="l"/>
            <a:r>
              <a:rPr b="1" sz="2700" i="0" u="none">
                <a:solidFill>
                  <a:srgbClr val="38BDF8"/>
                </a:solidFill>
                <a:latin typeface="Playfair Display"/>
              </a:rPr>
              <a:t>3. Escenario Internacional</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581025" y="1171575"/>
            <a:ext cx="11029950" cy="971550"/>
          </a:xfrm>
          <a:prstGeom prst="rect">
            <a:avLst/>
          </a:prstGeom>
        </p:spPr>
      </p:pic>
      <p:pic>
        <p:nvPicPr>
          <p:cNvPr id="4" name="Picture 3" descr="image.png"/>
          <p:cNvPicPr>
            <a:picLocks noChangeAspect="1"/>
          </p:cNvPicPr>
          <p:nvPr/>
        </p:nvPicPr>
        <p:blipFill>
          <a:blip r:embed="rId4"/>
          <a:stretch>
            <a:fillRect/>
          </a:stretch>
        </p:blipFill>
        <p:spPr>
          <a:xfrm>
            <a:off x="581025" y="2295525"/>
            <a:ext cx="11029950" cy="971550"/>
          </a:xfrm>
          <a:prstGeom prst="rect">
            <a:avLst/>
          </a:prstGeom>
        </p:spPr>
      </p:pic>
      <p:pic>
        <p:nvPicPr>
          <p:cNvPr id="5" name="Picture 4" descr="image.png"/>
          <p:cNvPicPr>
            <a:picLocks noChangeAspect="1"/>
          </p:cNvPicPr>
          <p:nvPr/>
        </p:nvPicPr>
        <p:blipFill>
          <a:blip r:embed="rId5"/>
          <a:stretch>
            <a:fillRect/>
          </a:stretch>
        </p:blipFill>
        <p:spPr>
          <a:xfrm>
            <a:off x="581025" y="3419475"/>
            <a:ext cx="11029950" cy="971550"/>
          </a:xfrm>
          <a:prstGeom prst="rect">
            <a:avLst/>
          </a:prstGeom>
        </p:spPr>
      </p:pic>
      <p:pic>
        <p:nvPicPr>
          <p:cNvPr id="6" name="Picture 5" descr="image.png"/>
          <p:cNvPicPr>
            <a:picLocks noChangeAspect="1"/>
          </p:cNvPicPr>
          <p:nvPr/>
        </p:nvPicPr>
        <p:blipFill>
          <a:blip r:embed="rId6"/>
          <a:stretch>
            <a:fillRect/>
          </a:stretch>
        </p:blipFill>
        <p:spPr>
          <a:xfrm>
            <a:off x="857250" y="1390650"/>
            <a:ext cx="533400" cy="533400"/>
          </a:xfrm>
          <a:prstGeom prst="rect">
            <a:avLst/>
          </a:prstGeom>
        </p:spPr>
      </p:pic>
      <p:pic>
        <p:nvPicPr>
          <p:cNvPr id="7" name="Picture 6" descr="image.png"/>
          <p:cNvPicPr>
            <a:picLocks noChangeAspect="1"/>
          </p:cNvPicPr>
          <p:nvPr/>
        </p:nvPicPr>
        <p:blipFill>
          <a:blip r:embed="rId6"/>
          <a:stretch>
            <a:fillRect/>
          </a:stretch>
        </p:blipFill>
        <p:spPr>
          <a:xfrm>
            <a:off x="857250" y="2514600"/>
            <a:ext cx="533400" cy="533400"/>
          </a:xfrm>
          <a:prstGeom prst="rect">
            <a:avLst/>
          </a:prstGeom>
        </p:spPr>
      </p:pic>
      <p:pic>
        <p:nvPicPr>
          <p:cNvPr id="8" name="Picture 7" descr="image.png"/>
          <p:cNvPicPr>
            <a:picLocks noChangeAspect="1"/>
          </p:cNvPicPr>
          <p:nvPr/>
        </p:nvPicPr>
        <p:blipFill>
          <a:blip r:embed="rId6"/>
          <a:stretch>
            <a:fillRect/>
          </a:stretch>
        </p:blipFill>
        <p:spPr>
          <a:xfrm>
            <a:off x="857250" y="3638550"/>
            <a:ext cx="533400" cy="533400"/>
          </a:xfrm>
          <a:prstGeom prst="rect">
            <a:avLst/>
          </a:prstGeom>
        </p:spPr>
      </p:pic>
      <p:pic>
        <p:nvPicPr>
          <p:cNvPr id="9" name="Picture 8" descr="image.png"/>
          <p:cNvPicPr>
            <a:picLocks noChangeAspect="1"/>
          </p:cNvPicPr>
          <p:nvPr/>
        </p:nvPicPr>
        <p:blipFill>
          <a:blip r:embed="rId7"/>
          <a:stretch>
            <a:fillRect/>
          </a:stretch>
        </p:blipFill>
        <p:spPr>
          <a:xfrm>
            <a:off x="981075" y="1543050"/>
            <a:ext cx="285750" cy="228600"/>
          </a:xfrm>
          <a:prstGeom prst="rect">
            <a:avLst/>
          </a:prstGeom>
        </p:spPr>
      </p:pic>
      <p:sp>
        <p:nvSpPr>
          <p:cNvPr id="10" name="TextBox 9"/>
          <p:cNvSpPr txBox="1"/>
          <p:nvPr/>
        </p:nvSpPr>
        <p:spPr>
          <a:xfrm>
            <a:off x="1619250" y="1416843"/>
            <a:ext cx="7250906" cy="228600"/>
          </a:xfrm>
          <a:prstGeom prst="rect">
            <a:avLst/>
          </a:prstGeom>
          <a:noFill/>
        </p:spPr>
        <p:txBody>
          <a:bodyPr wrap="square" lIns="0" rIns="0" tIns="0" bIns="0" anchor="t">
            <a:spAutoFit/>
          </a:bodyPr>
          <a:lstStyle/>
          <a:p>
            <a:pPr algn="l"/>
            <a:r>
              <a:rPr b="1" sz="1425" i="0" u="none">
                <a:solidFill>
                  <a:srgbClr val="F8FAFC"/>
                </a:solidFill>
                <a:latin typeface="Plus Jakarta Sans"/>
              </a:rPr>
              <a:t>Apertura Comercial y Energética</a:t>
            </a:r>
          </a:p>
        </p:txBody>
      </p:sp>
      <p:sp>
        <p:nvSpPr>
          <p:cNvPr id="11" name="TextBox 10"/>
          <p:cNvSpPr txBox="1"/>
          <p:nvPr/>
        </p:nvSpPr>
        <p:spPr>
          <a:xfrm>
            <a:off x="1619250" y="1683543"/>
            <a:ext cx="6905625" cy="214312"/>
          </a:xfrm>
          <a:prstGeom prst="rect">
            <a:avLst/>
          </a:prstGeom>
          <a:noFill/>
        </p:spPr>
        <p:txBody>
          <a:bodyPr wrap="square" lIns="0" rIns="0" tIns="0" bIns="0" anchor="t">
            <a:spAutoFit/>
          </a:bodyPr>
          <a:lstStyle/>
          <a:p>
            <a:pPr algn="l">
              <a:lnSpc>
                <a:spcPts val="1687"/>
              </a:lnSpc>
            </a:pPr>
            <a:r>
              <a:rPr b="0" sz="1125" i="0" u="none">
                <a:solidFill>
                  <a:srgbClr val="94A3B8"/>
                </a:solidFill>
                <a:latin typeface="Plus Jakarta Sans"/>
              </a:rPr>
              <a:t>Los acuerdos abren la puerta a alianzas estratégicas internacionales en el sector petrolero y eléctrico.</a:t>
            </a:r>
          </a:p>
        </p:txBody>
      </p:sp>
      <p:pic>
        <p:nvPicPr>
          <p:cNvPr id="12" name="Picture 11" descr="image.png"/>
          <p:cNvPicPr>
            <a:picLocks noChangeAspect="1"/>
          </p:cNvPicPr>
          <p:nvPr/>
        </p:nvPicPr>
        <p:blipFill>
          <a:blip r:embed="rId8"/>
          <a:stretch>
            <a:fillRect/>
          </a:stretch>
        </p:blipFill>
        <p:spPr>
          <a:xfrm>
            <a:off x="995362" y="2667000"/>
            <a:ext cx="257175" cy="228600"/>
          </a:xfrm>
          <a:prstGeom prst="rect">
            <a:avLst/>
          </a:prstGeom>
        </p:spPr>
      </p:pic>
      <p:sp>
        <p:nvSpPr>
          <p:cNvPr id="13" name="TextBox 12"/>
          <p:cNvSpPr txBox="1"/>
          <p:nvPr/>
        </p:nvSpPr>
        <p:spPr>
          <a:xfrm>
            <a:off x="1619250" y="2540793"/>
            <a:ext cx="7000875" cy="228600"/>
          </a:xfrm>
          <a:prstGeom prst="rect">
            <a:avLst/>
          </a:prstGeom>
          <a:noFill/>
        </p:spPr>
        <p:txBody>
          <a:bodyPr wrap="square" lIns="0" rIns="0" tIns="0" bIns="0" anchor="t">
            <a:spAutoFit/>
          </a:bodyPr>
          <a:lstStyle/>
          <a:p>
            <a:pPr algn="l"/>
            <a:r>
              <a:rPr b="1" sz="1425" i="0" u="none">
                <a:solidFill>
                  <a:srgbClr val="F8FAFC"/>
                </a:solidFill>
                <a:latin typeface="Plus Jakarta Sans"/>
              </a:rPr>
              <a:t>Reconfiguración Institucional</a:t>
            </a:r>
          </a:p>
        </p:txBody>
      </p:sp>
      <p:sp>
        <p:nvSpPr>
          <p:cNvPr id="14" name="TextBox 13"/>
          <p:cNvSpPr txBox="1"/>
          <p:nvPr/>
        </p:nvSpPr>
        <p:spPr>
          <a:xfrm>
            <a:off x="1619250" y="2807493"/>
            <a:ext cx="6667500" cy="214312"/>
          </a:xfrm>
          <a:prstGeom prst="rect">
            <a:avLst/>
          </a:prstGeom>
          <a:noFill/>
        </p:spPr>
        <p:txBody>
          <a:bodyPr wrap="square" lIns="0" rIns="0" tIns="0" bIns="0" anchor="t">
            <a:spAutoFit/>
          </a:bodyPr>
          <a:lstStyle/>
          <a:p>
            <a:pPr algn="l">
              <a:lnSpc>
                <a:spcPts val="1687"/>
              </a:lnSpc>
            </a:pPr>
            <a:r>
              <a:rPr b="0" sz="1125" i="0" u="none">
                <a:solidFill>
                  <a:srgbClr val="94A3B8"/>
                </a:solidFill>
                <a:latin typeface="Plus Jakarta Sans"/>
              </a:rPr>
              <a:t>El debate público se enfoca en las reformas del sistema de justicia y la atención a derechos civiles.</a:t>
            </a:r>
          </a:p>
        </p:txBody>
      </p:sp>
      <p:pic>
        <p:nvPicPr>
          <p:cNvPr id="15" name="Picture 14" descr="image.png"/>
          <p:cNvPicPr>
            <a:picLocks noChangeAspect="1"/>
          </p:cNvPicPr>
          <p:nvPr/>
        </p:nvPicPr>
        <p:blipFill>
          <a:blip r:embed="rId9"/>
          <a:stretch>
            <a:fillRect/>
          </a:stretch>
        </p:blipFill>
        <p:spPr>
          <a:xfrm>
            <a:off x="1009650" y="3790950"/>
            <a:ext cx="228600" cy="228600"/>
          </a:xfrm>
          <a:prstGeom prst="rect">
            <a:avLst/>
          </a:prstGeom>
        </p:spPr>
      </p:pic>
      <p:sp>
        <p:nvSpPr>
          <p:cNvPr id="16" name="TextBox 15"/>
          <p:cNvSpPr txBox="1"/>
          <p:nvPr/>
        </p:nvSpPr>
        <p:spPr>
          <a:xfrm>
            <a:off x="1619250" y="3664743"/>
            <a:ext cx="6910863" cy="228600"/>
          </a:xfrm>
          <a:prstGeom prst="rect">
            <a:avLst/>
          </a:prstGeom>
          <a:noFill/>
        </p:spPr>
        <p:txBody>
          <a:bodyPr wrap="square" lIns="0" rIns="0" tIns="0" bIns="0" anchor="t">
            <a:spAutoFit/>
          </a:bodyPr>
          <a:lstStyle/>
          <a:p>
            <a:pPr algn="l"/>
            <a:r>
              <a:rPr b="1" sz="1425" i="0" u="none">
                <a:solidFill>
                  <a:srgbClr val="F8FAFC"/>
                </a:solidFill>
                <a:latin typeface="Plus Jakarta Sans"/>
              </a:rPr>
              <a:t>Dinamismo Geopolítico</a:t>
            </a:r>
          </a:p>
        </p:txBody>
      </p:sp>
      <p:sp>
        <p:nvSpPr>
          <p:cNvPr id="17" name="TextBox 16"/>
          <p:cNvSpPr txBox="1"/>
          <p:nvPr/>
        </p:nvSpPr>
        <p:spPr>
          <a:xfrm>
            <a:off x="1619250" y="3931443"/>
            <a:ext cx="6581775" cy="214312"/>
          </a:xfrm>
          <a:prstGeom prst="rect">
            <a:avLst/>
          </a:prstGeom>
          <a:noFill/>
        </p:spPr>
        <p:txBody>
          <a:bodyPr wrap="square" lIns="0" rIns="0" tIns="0" bIns="0" anchor="t">
            <a:spAutoFit/>
          </a:bodyPr>
          <a:lstStyle/>
          <a:p>
            <a:pPr algn="l">
              <a:lnSpc>
                <a:spcPts val="1687"/>
              </a:lnSpc>
            </a:pPr>
            <a:r>
              <a:rPr b="0" sz="1125" i="0" u="none">
                <a:solidFill>
                  <a:srgbClr val="94A3B8"/>
                </a:solidFill>
                <a:latin typeface="Plus Jakarta Sans"/>
              </a:rPr>
              <a:t>Las decisiones legales y diplomáticas internacionales condicionan la política exterior venezolana.</a:t>
            </a:r>
          </a:p>
        </p:txBody>
      </p:sp>
      <p:sp>
        <p:nvSpPr>
          <p:cNvPr id="18" name="TextBox 17"/>
          <p:cNvSpPr txBox="1"/>
          <p:nvPr/>
        </p:nvSpPr>
        <p:spPr>
          <a:xfrm>
            <a:off x="581025" y="485775"/>
            <a:ext cx="11581447" cy="457200"/>
          </a:xfrm>
          <a:prstGeom prst="rect">
            <a:avLst/>
          </a:prstGeom>
          <a:noFill/>
        </p:spPr>
        <p:txBody>
          <a:bodyPr wrap="square" lIns="0" rIns="0" tIns="0" bIns="0" anchor="t">
            <a:spAutoFit/>
          </a:bodyPr>
          <a:lstStyle/>
          <a:p>
            <a:pPr algn="l"/>
            <a:r>
              <a:rPr b="1" sz="2700" i="0" u="none">
                <a:solidFill>
                  <a:srgbClr val="38BDF8"/>
                </a:solidFill>
                <a:latin typeface="Playfair Display"/>
              </a:rPr>
              <a:t>Implicaciones Clave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E293B"/>
        </a:solidFill>
        <a:effectLst/>
      </p:bgPr>
    </p:bg>
    <p:spTree>
      <p:nvGrpSpPr>
        <p:cNvPr id="1" name=""/>
        <p:cNvGrpSpPr/>
        <p:nvPr/>
      </p:nvGrpSpPr>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sp>
        <p:nvSpPr>
          <p:cNvPr id="3" name="Rectangle 2"/>
          <p:cNvSpPr/>
          <p:nvPr/>
        </p:nvSpPr>
        <p:spPr>
          <a:xfrm>
            <a:off x="581025" y="1171575"/>
            <a:ext cx="1102995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581025" y="1943100"/>
            <a:ext cx="11029950" cy="771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581025" y="1933575"/>
            <a:ext cx="110299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81025" y="1933575"/>
            <a:ext cx="110299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81025" y="2705100"/>
            <a:ext cx="110299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581025" y="2705100"/>
            <a:ext cx="11029950" cy="9525"/>
          </a:xfrm>
          <a:prstGeom prst="rect">
            <a:avLst/>
          </a:prstGeom>
          <a:solidFill>
            <a:srgbClr val="75757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9" name="Picture 8" descr="image.png"/>
          <p:cNvPicPr>
            <a:picLocks noChangeAspect="1"/>
          </p:cNvPicPr>
          <p:nvPr/>
        </p:nvPicPr>
        <p:blipFill>
          <a:blip r:embed="rId3"/>
          <a:stretch>
            <a:fillRect/>
          </a:stretch>
        </p:blipFill>
        <p:spPr>
          <a:xfrm>
            <a:off x="581025" y="1314450"/>
            <a:ext cx="857250" cy="476250"/>
          </a:xfrm>
          <a:prstGeom prst="rect">
            <a:avLst/>
          </a:prstGeom>
        </p:spPr>
      </p:pic>
      <p:sp>
        <p:nvSpPr>
          <p:cNvPr id="10" name="TextBox 9"/>
          <p:cNvSpPr txBox="1"/>
          <p:nvPr/>
        </p:nvSpPr>
        <p:spPr>
          <a:xfrm>
            <a:off x="1676400" y="1321593"/>
            <a:ext cx="9934575" cy="185737"/>
          </a:xfrm>
          <a:prstGeom prst="rect">
            <a:avLst/>
          </a:prstGeom>
          <a:noFill/>
        </p:spPr>
        <p:txBody>
          <a:bodyPr wrap="square" lIns="0" rIns="0" tIns="0" bIns="0" anchor="t">
            <a:spAutoFit/>
          </a:bodyPr>
          <a:lstStyle/>
          <a:p>
            <a:pPr algn="l">
              <a:lnSpc>
                <a:spcPts val="1462"/>
              </a:lnSpc>
            </a:pPr>
            <a:r>
              <a:rPr b="0" sz="975" i="0" u="none">
                <a:solidFill>
                  <a:srgbClr val="CBD5E1"/>
                </a:solidFill>
                <a:latin typeface="Plus Jakarta Sans"/>
              </a:rPr>
              <a:t>https://venezuelanalysis.com/wp-content/uploads/2017/04/151209182847_venezuela_asamblea_nacional_624.jpg</a:t>
            </a:r>
          </a:p>
        </p:txBody>
      </p:sp>
      <p:sp>
        <p:nvSpPr>
          <p:cNvPr id="11" name="TextBox 10"/>
          <p:cNvSpPr txBox="1"/>
          <p:nvPr/>
        </p:nvSpPr>
        <p:spPr>
          <a:xfrm>
            <a:off x="1676400" y="1554956"/>
            <a:ext cx="9934575" cy="228600"/>
          </a:xfrm>
          <a:prstGeom prst="rect">
            <a:avLst/>
          </a:prstGeom>
          <a:noFill/>
        </p:spPr>
        <p:txBody>
          <a:bodyPr wrap="square" lIns="0" rIns="0" tIns="0" bIns="0" anchor="t">
            <a:spAutoFit/>
          </a:bodyPr>
          <a:lstStyle/>
          <a:p>
            <a:pPr algn="l">
              <a:lnSpc>
                <a:spcPts val="1800"/>
              </a:lnSpc>
            </a:pPr>
            <a:r>
              <a:rPr b="0" sz="1200" i="0" u="none">
                <a:solidFill>
                  <a:srgbClr val="CBD5E1"/>
                </a:solidFill>
                <a:latin typeface="Plus Jakarta Sans"/>
              </a:rPr>
              <a:t>Source: </a:t>
            </a:r>
            <a:r>
              <a:rPr b="0" sz="1200" i="0" u="none">
                <a:solidFill>
                  <a:srgbClr val="4F46E5"/>
                </a:solidFill>
                <a:latin typeface="Plus Jakarta Sans"/>
              </a:rPr>
              <a:t>venezuelanalysis.com</a:t>
            </a:r>
          </a:p>
        </p:txBody>
      </p:sp>
      <p:pic>
        <p:nvPicPr>
          <p:cNvPr id="12" name="Picture 11" descr="image.png"/>
          <p:cNvPicPr>
            <a:picLocks noChangeAspect="1"/>
          </p:cNvPicPr>
          <p:nvPr/>
        </p:nvPicPr>
        <p:blipFill>
          <a:blip r:embed="rId4"/>
          <a:stretch>
            <a:fillRect/>
          </a:stretch>
        </p:blipFill>
        <p:spPr>
          <a:xfrm>
            <a:off x="581025" y="2085975"/>
            <a:ext cx="857250" cy="476250"/>
          </a:xfrm>
          <a:prstGeom prst="rect">
            <a:avLst/>
          </a:prstGeom>
        </p:spPr>
      </p:pic>
      <p:sp>
        <p:nvSpPr>
          <p:cNvPr id="13" name="TextBox 12"/>
          <p:cNvSpPr txBox="1"/>
          <p:nvPr/>
        </p:nvSpPr>
        <p:spPr>
          <a:xfrm>
            <a:off x="1676400" y="2093118"/>
            <a:ext cx="9934575" cy="185737"/>
          </a:xfrm>
          <a:prstGeom prst="rect">
            <a:avLst/>
          </a:prstGeom>
          <a:noFill/>
        </p:spPr>
        <p:txBody>
          <a:bodyPr wrap="square" lIns="0" rIns="0" tIns="0" bIns="0" anchor="t">
            <a:spAutoFit/>
          </a:bodyPr>
          <a:lstStyle/>
          <a:p>
            <a:pPr algn="l">
              <a:lnSpc>
                <a:spcPts val="1462"/>
              </a:lnSpc>
            </a:pPr>
            <a:r>
              <a:rPr b="0" sz="975" i="0" u="none">
                <a:solidFill>
                  <a:srgbClr val="CBD5E1"/>
                </a:solidFill>
                <a:latin typeface="Plus Jakarta Sans"/>
              </a:rPr>
              <a:t>https://www.icj.org/wp-content/uploads/2026/05/venezuela.png</a:t>
            </a:r>
          </a:p>
        </p:txBody>
      </p:sp>
      <p:sp>
        <p:nvSpPr>
          <p:cNvPr id="14" name="TextBox 13"/>
          <p:cNvSpPr txBox="1"/>
          <p:nvPr/>
        </p:nvSpPr>
        <p:spPr>
          <a:xfrm>
            <a:off x="1676400" y="2326481"/>
            <a:ext cx="9934575" cy="228600"/>
          </a:xfrm>
          <a:prstGeom prst="rect">
            <a:avLst/>
          </a:prstGeom>
          <a:noFill/>
        </p:spPr>
        <p:txBody>
          <a:bodyPr wrap="square" lIns="0" rIns="0" tIns="0" bIns="0" anchor="t">
            <a:spAutoFit/>
          </a:bodyPr>
          <a:lstStyle/>
          <a:p>
            <a:pPr algn="l">
              <a:lnSpc>
                <a:spcPts val="1800"/>
              </a:lnSpc>
            </a:pPr>
            <a:r>
              <a:rPr b="0" sz="1200" i="0" u="none">
                <a:solidFill>
                  <a:srgbClr val="CBD5E1"/>
                </a:solidFill>
                <a:latin typeface="Plus Jakarta Sans"/>
              </a:rPr>
              <a:t>Source: </a:t>
            </a:r>
            <a:r>
              <a:rPr b="0" sz="1200" i="0" u="none">
                <a:solidFill>
                  <a:srgbClr val="4F46E5"/>
                </a:solidFill>
                <a:latin typeface="Plus Jakarta Sans"/>
              </a:rPr>
              <a:t>www.icj.org</a:t>
            </a:r>
          </a:p>
        </p:txBody>
      </p:sp>
      <p:pic>
        <p:nvPicPr>
          <p:cNvPr id="15" name="Picture 14" descr="image.png"/>
          <p:cNvPicPr>
            <a:picLocks noChangeAspect="1"/>
          </p:cNvPicPr>
          <p:nvPr/>
        </p:nvPicPr>
        <p:blipFill>
          <a:blip r:embed="rId5"/>
          <a:stretch>
            <a:fillRect/>
          </a:stretch>
        </p:blipFill>
        <p:spPr>
          <a:xfrm>
            <a:off x="581025" y="2943225"/>
            <a:ext cx="857250" cy="476250"/>
          </a:xfrm>
          <a:prstGeom prst="rect">
            <a:avLst/>
          </a:prstGeom>
        </p:spPr>
      </p:pic>
      <p:sp>
        <p:nvSpPr>
          <p:cNvPr id="16" name="TextBox 15"/>
          <p:cNvSpPr txBox="1"/>
          <p:nvPr/>
        </p:nvSpPr>
        <p:spPr>
          <a:xfrm>
            <a:off x="1676400" y="2857500"/>
            <a:ext cx="9934575" cy="371475"/>
          </a:xfrm>
          <a:prstGeom prst="rect">
            <a:avLst/>
          </a:prstGeom>
          <a:noFill/>
        </p:spPr>
        <p:txBody>
          <a:bodyPr wrap="square" lIns="0" rIns="0" tIns="0" bIns="0" anchor="t">
            <a:spAutoFit/>
          </a:bodyPr>
          <a:lstStyle/>
          <a:p>
            <a:pPr algn="l">
              <a:lnSpc>
                <a:spcPts val="1462"/>
              </a:lnSpc>
            </a:pPr>
            <a:r>
              <a:rPr b="0" sz="975" i="0" u="none">
                <a:solidFill>
                  <a:srgbClr val="CBD5E1"/>
                </a:solidFill>
                <a:latin typeface="Plus Jakarta Sans"/>
              </a:rPr>
              <a:t>https://media.istockphoto.com/id/2196368588/photo/judge-gavel-and-law-books-in-court-background.jpg?s=612x612&amp;w=0&amp;k=20&amp;c=Af--3ZPC-Rc1mrwxlI7Rnl6yuRcdUcsH3evQP1HwEzM=</a:t>
            </a:r>
          </a:p>
        </p:txBody>
      </p:sp>
      <p:sp>
        <p:nvSpPr>
          <p:cNvPr id="17" name="TextBox 16"/>
          <p:cNvSpPr txBox="1"/>
          <p:nvPr/>
        </p:nvSpPr>
        <p:spPr>
          <a:xfrm>
            <a:off x="1676400" y="3276600"/>
            <a:ext cx="9934575" cy="228600"/>
          </a:xfrm>
          <a:prstGeom prst="rect">
            <a:avLst/>
          </a:prstGeom>
          <a:noFill/>
        </p:spPr>
        <p:txBody>
          <a:bodyPr wrap="square" lIns="0" rIns="0" tIns="0" bIns="0" anchor="t">
            <a:spAutoFit/>
          </a:bodyPr>
          <a:lstStyle/>
          <a:p>
            <a:pPr algn="l">
              <a:lnSpc>
                <a:spcPts val="1800"/>
              </a:lnSpc>
            </a:pPr>
            <a:r>
              <a:rPr b="0" sz="1200" i="0" u="none">
                <a:solidFill>
                  <a:srgbClr val="CBD5E1"/>
                </a:solidFill>
                <a:latin typeface="Plus Jakarta Sans"/>
              </a:rPr>
              <a:t>Source: </a:t>
            </a:r>
            <a:r>
              <a:rPr b="0" sz="1200" i="0" u="none">
                <a:solidFill>
                  <a:srgbClr val="4F46E5"/>
                </a:solidFill>
                <a:latin typeface="Plus Jakarta Sans"/>
              </a:rPr>
              <a:t>www.istockphoto.com</a:t>
            </a:r>
          </a:p>
        </p:txBody>
      </p:sp>
      <p:sp>
        <p:nvSpPr>
          <p:cNvPr id="18" name="TextBox 17"/>
          <p:cNvSpPr txBox="1"/>
          <p:nvPr/>
        </p:nvSpPr>
        <p:spPr>
          <a:xfrm>
            <a:off x="581025" y="485775"/>
            <a:ext cx="11581447" cy="457200"/>
          </a:xfrm>
          <a:prstGeom prst="rect">
            <a:avLst/>
          </a:prstGeom>
          <a:noFill/>
        </p:spPr>
        <p:txBody>
          <a:bodyPr wrap="square" lIns="0" rIns="0" tIns="0" bIns="0" anchor="t">
            <a:spAutoFit/>
          </a:bodyPr>
          <a:lstStyle/>
          <a:p>
            <a:pPr algn="l"/>
            <a:r>
              <a:rPr b="1" sz="2700" i="0" u="none">
                <a:solidFill>
                  <a:srgbClr val="38BDF8"/>
                </a:solidFill>
                <a:latin typeface="Playfair Display"/>
              </a:rPr>
              <a:t>Image Sources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